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3.wmf"/><Relationship Id="rId7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Properties of Context-free Languages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Chapter-7 (Last Part)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2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sz="half" idx="1"/>
          </p:nvPr>
        </p:nvGraphicFramePr>
        <p:xfrm>
          <a:off x="1319530" y="1174750"/>
          <a:ext cx="9253855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1229340" imgH="6010275" progId="Paint.Picture">
                  <p:embed/>
                </p:oleObj>
              </mc:Choice>
              <mc:Fallback>
                <p:oleObj r:id="rId2" imgW="11229340" imgH="60102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19530" y="1174750"/>
                        <a:ext cx="9253855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Contd...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sz="half" idx="1"/>
          </p:nvPr>
        </p:nvGraphicFramePr>
        <p:xfrm>
          <a:off x="609600" y="1769745"/>
          <a:ext cx="10358755" cy="376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829925" imgH="3933825" progId="Paint.Picture">
                  <p:embed/>
                </p:oleObj>
              </mc:Choice>
              <mc:Fallback>
                <p:oleObj r:id="rId2" imgW="10829925" imgH="39338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769745"/>
                        <a:ext cx="10358755" cy="376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Contd...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sz="half" idx="1"/>
          </p:nvPr>
        </p:nvGraphicFramePr>
        <p:xfrm>
          <a:off x="609600" y="2238375"/>
          <a:ext cx="5384800" cy="282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372350" imgH="3867150" progId="Paint.Picture">
                  <p:embed/>
                </p:oleObj>
              </mc:Choice>
              <mc:Fallback>
                <p:oleObj r:id="rId2" imgW="7372350" imgH="38671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2238375"/>
                        <a:ext cx="5384800" cy="2824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>
            <a:graphicFrameLocks noGrp="1" noChangeAspect="1"/>
          </p:cNvGraphicFramePr>
          <p:nvPr>
            <p:ph sz="half" idx="2"/>
          </p:nvPr>
        </p:nvGraphicFramePr>
        <p:xfrm>
          <a:off x="6197600" y="2219960"/>
          <a:ext cx="5384800" cy="2861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7439025" imgH="3952875" progId="Paint.Picture">
                  <p:embed/>
                </p:oleObj>
              </mc:Choice>
              <mc:Fallback>
                <p:oleObj r:id="rId4" imgW="7439025" imgH="395287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97600" y="2219960"/>
                        <a:ext cx="5384800" cy="2861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347" y="1167044"/>
            <a:ext cx="3780941" cy="582613"/>
          </a:xfrm>
        </p:spPr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887" y="2432804"/>
            <a:ext cx="9732885" cy="3681335"/>
          </a:xfrm>
        </p:spPr>
        <p:txBody>
          <a:bodyPr/>
          <a:lstStyle/>
          <a:p>
            <a:r>
              <a:rPr lang="en-US" dirty="0" err="1"/>
              <a:t>Greibach</a:t>
            </a:r>
            <a:r>
              <a:rPr lang="en-US" dirty="0"/>
              <a:t> Normal Form (GNF)</a:t>
            </a:r>
          </a:p>
          <a:p>
            <a:r>
              <a:rPr lang="en-US" dirty="0"/>
              <a:t>CFG to GNF</a:t>
            </a:r>
          </a:p>
          <a:p>
            <a:r>
              <a:rPr lang="en-US" dirty="0"/>
              <a:t>Pumping lemma for CFL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Greibach Normal Form (GNF)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CFG is in </a:t>
            </a:r>
            <a:r>
              <a:rPr lang="en-US" dirty="0" err="1"/>
              <a:t>Greibach</a:t>
            </a:r>
            <a:r>
              <a:rPr lang="en-US" dirty="0"/>
              <a:t> Normal Form if the productions are in the following forms:</a:t>
            </a:r>
          </a:p>
          <a:p>
            <a:pPr marL="0" indent="0" algn="ctr">
              <a:buNone/>
            </a:pPr>
            <a:r>
              <a:rPr lang="en-US" b="1" dirty="0"/>
              <a:t>A -&gt; b</a:t>
            </a:r>
          </a:p>
          <a:p>
            <a:pPr marL="0" indent="0" algn="ctr">
              <a:buNone/>
            </a:pPr>
            <a:r>
              <a:rPr lang="en-US" b="1" dirty="0"/>
              <a:t>A -&gt; bC</a:t>
            </a:r>
            <a:r>
              <a:rPr lang="en-US" b="1" baseline="-25000" dirty="0"/>
              <a:t>1</a:t>
            </a:r>
            <a:r>
              <a:rPr lang="en-US" b="1" dirty="0">
                <a:sym typeface="+mn-ea"/>
              </a:rPr>
              <a:t>C</a:t>
            </a:r>
            <a:r>
              <a:rPr lang="en-US" b="1" baseline="-25000" dirty="0">
                <a:sym typeface="+mn-ea"/>
              </a:rPr>
              <a:t>2</a:t>
            </a:r>
            <a:r>
              <a:rPr lang="en-US" b="1" dirty="0">
                <a:sym typeface="+mn-ea"/>
              </a:rPr>
              <a:t>...C</a:t>
            </a:r>
            <a:r>
              <a:rPr lang="en-US" b="1" baseline="-25000" dirty="0">
                <a:sym typeface="+mn-ea"/>
              </a:rPr>
              <a:t>n</a:t>
            </a:r>
            <a:endParaRPr lang="en-US" dirty="0">
              <a:sym typeface="+mn-ea"/>
            </a:endParaRPr>
          </a:p>
          <a:p>
            <a:r>
              <a:rPr lang="en-US" dirty="0">
                <a:sym typeface="+mn-ea"/>
              </a:rPr>
              <a:t>Where </a:t>
            </a:r>
            <a:r>
              <a:rPr lang="en-US" i="1" dirty="0">
                <a:sym typeface="+mn-ea"/>
              </a:rPr>
              <a:t>A</a:t>
            </a:r>
            <a:r>
              <a:rPr lang="en-US" dirty="0">
                <a:sym typeface="+mn-ea"/>
              </a:rPr>
              <a:t>, </a:t>
            </a:r>
            <a:r>
              <a:rPr lang="en-US" i="1" dirty="0">
                <a:sym typeface="+mn-ea"/>
              </a:rPr>
              <a:t>C</a:t>
            </a:r>
            <a:r>
              <a:rPr lang="en-US" baseline="-25000" dirty="0">
                <a:sym typeface="+mn-ea"/>
              </a:rPr>
              <a:t>1 </a:t>
            </a:r>
            <a:r>
              <a:rPr lang="en-US" dirty="0">
                <a:sym typeface="+mn-ea"/>
              </a:rPr>
              <a:t>, </a:t>
            </a:r>
            <a:r>
              <a:rPr lang="en-US" i="1" dirty="0">
                <a:sym typeface="+mn-ea"/>
              </a:rPr>
              <a:t>C</a:t>
            </a:r>
            <a:r>
              <a:rPr lang="en-US" baseline="-25000" dirty="0">
                <a:sym typeface="+mn-ea"/>
              </a:rPr>
              <a:t>2</a:t>
            </a:r>
            <a:r>
              <a:rPr lang="en-US" dirty="0">
                <a:sym typeface="+mn-ea"/>
              </a:rPr>
              <a:t>, ...</a:t>
            </a:r>
            <a:r>
              <a:rPr lang="en-US" i="1" dirty="0">
                <a:sym typeface="+mn-ea"/>
              </a:rPr>
              <a:t>C</a:t>
            </a:r>
            <a:r>
              <a:rPr lang="en-US" baseline="-25000" dirty="0">
                <a:sym typeface="+mn-ea"/>
              </a:rPr>
              <a:t>n </a:t>
            </a:r>
            <a:r>
              <a:rPr lang="en-US" dirty="0">
                <a:sym typeface="+mn-ea"/>
              </a:rPr>
              <a:t> are non-terminals and </a:t>
            </a:r>
            <a:r>
              <a:rPr lang="en-US" i="1" dirty="0">
                <a:sym typeface="+mn-ea"/>
              </a:rPr>
              <a:t>b</a:t>
            </a:r>
            <a:r>
              <a:rPr lang="en-US" dirty="0">
                <a:sym typeface="+mn-ea"/>
              </a:rPr>
              <a:t> is a terminal.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CFG to GNF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Step-1:</a:t>
            </a:r>
            <a:r>
              <a:rPr lang="en-US"/>
              <a:t> Check if the given CFG has any unit productions or null productions and remove if there are any.</a:t>
            </a:r>
          </a:p>
          <a:p>
            <a:r>
              <a:rPr lang="en-US" b="1"/>
              <a:t>Step-2:</a:t>
            </a:r>
            <a:r>
              <a:rPr lang="en-US"/>
              <a:t> Check whether the CFG is already in CNF and convert it to CNF if it is not</a:t>
            </a:r>
          </a:p>
          <a:p>
            <a:r>
              <a:rPr lang="en-US" b="1"/>
              <a:t>Step-3:</a:t>
            </a:r>
            <a:r>
              <a:rPr lang="en-US"/>
              <a:t> Change the names of the non-terminal symbols into some Ai in ascending order i. </a:t>
            </a:r>
            <a:r>
              <a:rPr lang="en-US" baseline="-25000"/>
              <a:t> </a:t>
            </a:r>
          </a:p>
          <a:p>
            <a:r>
              <a:rPr lang="en-US" b="1"/>
              <a:t>Step-4:</a:t>
            </a:r>
            <a:r>
              <a:rPr lang="en-US"/>
              <a:t> After the rules so that that the non-terminals are in ascending order, such that, it the production is of the form A</a:t>
            </a:r>
            <a:r>
              <a:rPr lang="en-US" baseline="-25000"/>
              <a:t>i</a:t>
            </a:r>
            <a:r>
              <a:rPr lang="en-US"/>
              <a:t>-&gt; A</a:t>
            </a:r>
            <a:r>
              <a:rPr lang="en-US" baseline="-25000"/>
              <a:t>j</a:t>
            </a:r>
            <a:r>
              <a:rPr lang="en-US"/>
              <a:t>x, then i&lt;j and should never be i&gt;=j.</a:t>
            </a:r>
          </a:p>
          <a:p>
            <a:r>
              <a:rPr lang="en-US" b="1"/>
              <a:t>Step-5:</a:t>
            </a:r>
            <a:r>
              <a:rPr lang="en-US"/>
              <a:t> Remove left recursion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sz="half" idx="1"/>
          </p:nvPr>
        </p:nvGraphicFramePr>
        <p:xfrm>
          <a:off x="1625600" y="773265"/>
          <a:ext cx="5384800" cy="1356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334250" imgH="1847850" progId="Paint.Picture">
                  <p:embed/>
                </p:oleObj>
              </mc:Choice>
              <mc:Fallback>
                <p:oleObj r:id="rId2" imgW="7334250" imgH="18478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25600" y="773265"/>
                        <a:ext cx="5384800" cy="1356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</p:nvPr>
        </p:nvGraphicFramePr>
        <p:xfrm>
          <a:off x="1625600" y="2210435"/>
          <a:ext cx="4184650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295775" imgH="2305050" progId="Paint.Picture">
                  <p:embed/>
                </p:oleObj>
              </mc:Choice>
              <mc:Fallback>
                <p:oleObj r:id="rId4" imgW="4295775" imgH="2305050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5600" y="2210435"/>
                        <a:ext cx="4184650" cy="200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/>
          <p:nvPr/>
        </p:nvGraphicFramePr>
        <p:xfrm>
          <a:off x="1625600" y="4358640"/>
          <a:ext cx="4806950" cy="2242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6276975" imgH="3371850" progId="Paint.Picture">
                  <p:embed/>
                </p:oleObj>
              </mc:Choice>
              <mc:Fallback>
                <p:oleObj r:id="rId6" imgW="6276975" imgH="3371850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25600" y="4358640"/>
                        <a:ext cx="4806950" cy="2242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/>
          <p:nvPr/>
        </p:nvGraphicFramePr>
        <p:xfrm>
          <a:off x="6217285" y="2210435"/>
          <a:ext cx="5365115" cy="1804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7324725" imgH="2809875" progId="Paint.Picture">
                  <p:embed/>
                </p:oleObj>
              </mc:Choice>
              <mc:Fallback>
                <p:oleObj r:id="rId8" imgW="7324725" imgH="2809875" progId="Paint.Picture">
                  <p:embed/>
                  <p:pic>
                    <p:nvPicPr>
                      <p:cNvPr id="0" name="Picture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17285" y="2210435"/>
                        <a:ext cx="5365115" cy="1804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sz="half" idx="1"/>
          </p:nvPr>
        </p:nvGraphicFramePr>
        <p:xfrm>
          <a:off x="705485" y="2052955"/>
          <a:ext cx="5384800" cy="254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010275" imgH="2838450" progId="Paint.Picture">
                  <p:embed/>
                </p:oleObj>
              </mc:Choice>
              <mc:Fallback>
                <p:oleObj r:id="rId2" imgW="6010275" imgH="28384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5485" y="2052955"/>
                        <a:ext cx="5384800" cy="2543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>
            <a:graphicFrameLocks noGrp="1" noChangeAspect="1"/>
          </p:cNvGraphicFramePr>
          <p:nvPr>
            <p:ph sz="half" idx="2"/>
          </p:nvPr>
        </p:nvGraphicFramePr>
        <p:xfrm>
          <a:off x="6322060" y="2052955"/>
          <a:ext cx="5384800" cy="2479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772525" imgH="4038600" progId="Paint.Picture">
                  <p:embed/>
                </p:oleObj>
              </mc:Choice>
              <mc:Fallback>
                <p:oleObj r:id="rId4" imgW="8772525" imgH="403860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22060" y="2052955"/>
                        <a:ext cx="5384800" cy="2479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Pumping Lemma (for CFL)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sz="half" idx="1"/>
          </p:nvPr>
        </p:nvGraphicFramePr>
        <p:xfrm>
          <a:off x="609600" y="1725295"/>
          <a:ext cx="10886440" cy="385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1172190" imgH="3952875" progId="Paint.Picture">
                  <p:embed/>
                </p:oleObj>
              </mc:Choice>
              <mc:Fallback>
                <p:oleObj r:id="rId2" imgW="11172190" imgH="39528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1725295"/>
                        <a:ext cx="10886440" cy="3851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Contd...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sz="half" idx="1"/>
          </p:nvPr>
        </p:nvGraphicFramePr>
        <p:xfrm>
          <a:off x="744220" y="1185545"/>
          <a:ext cx="10301605" cy="4702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1162665" imgH="5095875" progId="Paint.Picture">
                  <p:embed/>
                </p:oleObj>
              </mc:Choice>
              <mc:Fallback>
                <p:oleObj r:id="rId2" imgW="11162665" imgH="509587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4220" y="1185545"/>
                        <a:ext cx="10301605" cy="4702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1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sz="half" idx="1"/>
          </p:nvPr>
        </p:nvGraphicFramePr>
        <p:xfrm>
          <a:off x="609600" y="2193925"/>
          <a:ext cx="5755005" cy="3115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277475" imgH="5562600" progId="Paint.Picture">
                  <p:embed/>
                </p:oleObj>
              </mc:Choice>
              <mc:Fallback>
                <p:oleObj r:id="rId2" imgW="10277475" imgH="55626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2193925"/>
                        <a:ext cx="5755005" cy="3115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26358518"/>
              </p:ext>
            </p:extLst>
          </p:nvPr>
        </p:nvGraphicFramePr>
        <p:xfrm>
          <a:off x="6542405" y="2193926"/>
          <a:ext cx="5039996" cy="2244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344275" imgH="2495550" progId="Paint.Picture">
                  <p:embed/>
                </p:oleObj>
              </mc:Choice>
              <mc:Fallback>
                <p:oleObj r:id="rId4" imgW="11344275" imgH="249555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42405" y="2193926"/>
                        <a:ext cx="5039996" cy="2244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193</Words>
  <Application>Microsoft Office PowerPoint</Application>
  <PresentationFormat>Widescreen</PresentationFormat>
  <Paragraphs>24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Blue Waves</vt:lpstr>
      <vt:lpstr>Bitmap Image</vt:lpstr>
      <vt:lpstr>Properties of Context-free Languages</vt:lpstr>
      <vt:lpstr>Contents</vt:lpstr>
      <vt:lpstr>Greibach Normal Form (GNF)</vt:lpstr>
      <vt:lpstr>CFG to GNF</vt:lpstr>
      <vt:lpstr>Example</vt:lpstr>
      <vt:lpstr>PowerPoint Presentation</vt:lpstr>
      <vt:lpstr>Pumping Lemma (for CFL)</vt:lpstr>
      <vt:lpstr>Contd...</vt:lpstr>
      <vt:lpstr>Example 1</vt:lpstr>
      <vt:lpstr>Example 2</vt:lpstr>
      <vt:lpstr>Contd...</vt:lpstr>
      <vt:lpstr>Contd...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Properties of Context-free Languages</dc:title>
  <dc:creator/>
  <cp:lastModifiedBy>Nazia Majadi</cp:lastModifiedBy>
  <cp:revision>5</cp:revision>
  <dcterms:created xsi:type="dcterms:W3CDTF">2022-11-28T08:03:57Z</dcterms:created>
  <dcterms:modified xsi:type="dcterms:W3CDTF">2022-11-29T05:00:33Z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096D3060032341C48D4E616C17AEFF14</vt:lpwstr>
  </property>
  <property fmtid="{D5CDD505-2E9C-101B-9397-08002B2CF9AE}" pid="3" name="KSOProductBuildVer">
    <vt:lpwstr>1033-11.2.0.11417</vt:lpwstr>
  </property>
</Properties>
</file>